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  <p:sldId id="287" r:id="rId84"/>
    <p:sldId id="288" r:id="rId85"/>
    <p:sldId id="289" r:id="rId86"/>
    <p:sldId id="290" r:id="rId87"/>
    <p:sldId id="291" r:id="rId88"/>
    <p:sldId id="292" r:id="rId89"/>
    <p:sldId id="293" r:id="rId90"/>
    <p:sldId id="294" r:id="rId91"/>
    <p:sldId id="295" r:id="rId92"/>
    <p:sldId id="296" r:id="rId93"/>
    <p:sldId id="297" r:id="rId94"/>
    <p:sldId id="298" r:id="rId95"/>
    <p:sldId id="299" r:id="rId96"/>
    <p:sldId id="300" r:id="rId97"/>
    <p:sldId id="301" r:id="rId98"/>
    <p:sldId id="302" r:id="rId9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Atma" charset="1" panose="00000000000000000000"/>
      <p:regular r:id="rId14"/>
    </p:embeddedFont>
    <p:embeddedFont>
      <p:font typeface="Atma Bold" charset="1" panose="00000000000000000000"/>
      <p:regular r:id="rId15"/>
    </p:embeddedFont>
    <p:embeddedFont>
      <p:font typeface="Atma Light" charset="1" panose="00000000000000000000"/>
      <p:regular r:id="rId16"/>
    </p:embeddedFont>
    <p:embeddedFont>
      <p:font typeface="Atma Medium" charset="1" panose="00000000000000000000"/>
      <p:regular r:id="rId17"/>
    </p:embeddedFont>
    <p:embeddedFont>
      <p:font typeface="Atma Semi-Bold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 Italics" charset="1" panose="000005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Poppins Thin" charset="1" panose="00000300000000000000"/>
      <p:regular r:id="rId29"/>
    </p:embeddedFont>
    <p:embeddedFont>
      <p:font typeface="Poppins Thin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  <p:embeddedFont>
      <p:font typeface="Open Sauce" charset="1" panose="00000500000000000000"/>
      <p:regular r:id="rId41"/>
    </p:embeddedFont>
    <p:embeddedFont>
      <p:font typeface="Open Sauce Bold" charset="1" panose="00000800000000000000"/>
      <p:regular r:id="rId42"/>
    </p:embeddedFont>
    <p:embeddedFont>
      <p:font typeface="Open Sauce Italics" charset="1" panose="00000500000000000000"/>
      <p:regular r:id="rId43"/>
    </p:embeddedFont>
    <p:embeddedFont>
      <p:font typeface="Open Sauce Bold Italics" charset="1" panose="00000800000000000000"/>
      <p:regular r:id="rId44"/>
    </p:embeddedFont>
    <p:embeddedFont>
      <p:font typeface="Open Sauce Light" charset="1" panose="00000400000000000000"/>
      <p:regular r:id="rId45"/>
    </p:embeddedFont>
    <p:embeddedFont>
      <p:font typeface="Open Sauce Light Italics" charset="1" panose="00000400000000000000"/>
      <p:regular r:id="rId46"/>
    </p:embeddedFont>
    <p:embeddedFont>
      <p:font typeface="Open Sauce Medium" charset="1" panose="00000600000000000000"/>
      <p:regular r:id="rId47"/>
    </p:embeddedFont>
    <p:embeddedFont>
      <p:font typeface="Open Sauce Medium Italics" charset="1" panose="00000600000000000000"/>
      <p:regular r:id="rId48"/>
    </p:embeddedFont>
    <p:embeddedFont>
      <p:font typeface="Open Sauce Semi-Bold" charset="1" panose="00000700000000000000"/>
      <p:regular r:id="rId49"/>
    </p:embeddedFont>
    <p:embeddedFont>
      <p:font typeface="Open Sauce Semi-Bold Italics" charset="1" panose="00000700000000000000"/>
      <p:regular r:id="rId50"/>
    </p:embeddedFont>
    <p:embeddedFont>
      <p:font typeface="Open Sauce Heavy" charset="1" panose="00000A00000000000000"/>
      <p:regular r:id="rId51"/>
    </p:embeddedFont>
    <p:embeddedFont>
      <p:font typeface="Open Sauce Heavy Italics" charset="1" panose="00000A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65" Target="slides/slide13.xml" Type="http://schemas.openxmlformats.org/officeDocument/2006/relationships/slide"/><Relationship Id="rId66" Target="slides/slide14.xml" Type="http://schemas.openxmlformats.org/officeDocument/2006/relationships/slide"/><Relationship Id="rId67" Target="slides/slide15.xml" Type="http://schemas.openxmlformats.org/officeDocument/2006/relationships/slide"/><Relationship Id="rId68" Target="slides/slide16.xml" Type="http://schemas.openxmlformats.org/officeDocument/2006/relationships/slide"/><Relationship Id="rId69" Target="slides/slide17.xml" Type="http://schemas.openxmlformats.org/officeDocument/2006/relationships/slide"/><Relationship Id="rId7" Target="fonts/font7.fntdata" Type="http://schemas.openxmlformats.org/officeDocument/2006/relationships/font"/><Relationship Id="rId70" Target="slides/slide18.xml" Type="http://schemas.openxmlformats.org/officeDocument/2006/relationships/slide"/><Relationship Id="rId71" Target="slides/slide19.xml" Type="http://schemas.openxmlformats.org/officeDocument/2006/relationships/slide"/><Relationship Id="rId72" Target="slides/slide20.xml" Type="http://schemas.openxmlformats.org/officeDocument/2006/relationships/slide"/><Relationship Id="rId73" Target="slides/slide21.xml" Type="http://schemas.openxmlformats.org/officeDocument/2006/relationships/slide"/><Relationship Id="rId74" Target="slides/slide22.xml" Type="http://schemas.openxmlformats.org/officeDocument/2006/relationships/slide"/><Relationship Id="rId75" Target="slides/slide23.xml" Type="http://schemas.openxmlformats.org/officeDocument/2006/relationships/slide"/><Relationship Id="rId76" Target="slides/slide24.xml" Type="http://schemas.openxmlformats.org/officeDocument/2006/relationships/slide"/><Relationship Id="rId77" Target="slides/slide25.xml" Type="http://schemas.openxmlformats.org/officeDocument/2006/relationships/slide"/><Relationship Id="rId78" Target="slides/slide26.xml" Type="http://schemas.openxmlformats.org/officeDocument/2006/relationships/slide"/><Relationship Id="rId79" Target="slides/slide27.xml" Type="http://schemas.openxmlformats.org/officeDocument/2006/relationships/slide"/><Relationship Id="rId8" Target="fonts/font8.fntdata" Type="http://schemas.openxmlformats.org/officeDocument/2006/relationships/font"/><Relationship Id="rId80" Target="slides/slide28.xml" Type="http://schemas.openxmlformats.org/officeDocument/2006/relationships/slide"/><Relationship Id="rId81" Target="slides/slide29.xml" Type="http://schemas.openxmlformats.org/officeDocument/2006/relationships/slide"/><Relationship Id="rId82" Target="slides/slide30.xml" Type="http://schemas.openxmlformats.org/officeDocument/2006/relationships/slide"/><Relationship Id="rId83" Target="slides/slide31.xml" Type="http://schemas.openxmlformats.org/officeDocument/2006/relationships/slide"/><Relationship Id="rId84" Target="slides/slide32.xml" Type="http://schemas.openxmlformats.org/officeDocument/2006/relationships/slide"/><Relationship Id="rId85" Target="slides/slide33.xml" Type="http://schemas.openxmlformats.org/officeDocument/2006/relationships/slide"/><Relationship Id="rId86" Target="slides/slide34.xml" Type="http://schemas.openxmlformats.org/officeDocument/2006/relationships/slide"/><Relationship Id="rId87" Target="slides/slide35.xml" Type="http://schemas.openxmlformats.org/officeDocument/2006/relationships/slide"/><Relationship Id="rId88" Target="slides/slide36.xml" Type="http://schemas.openxmlformats.org/officeDocument/2006/relationships/slide"/><Relationship Id="rId89" Target="slides/slide37.xml" Type="http://schemas.openxmlformats.org/officeDocument/2006/relationships/slide"/><Relationship Id="rId9" Target="fonts/font9.fntdata" Type="http://schemas.openxmlformats.org/officeDocument/2006/relationships/font"/><Relationship Id="rId90" Target="slides/slide38.xml" Type="http://schemas.openxmlformats.org/officeDocument/2006/relationships/slide"/><Relationship Id="rId91" Target="slides/slide39.xml" Type="http://schemas.openxmlformats.org/officeDocument/2006/relationships/slide"/><Relationship Id="rId92" Target="slides/slide40.xml" Type="http://schemas.openxmlformats.org/officeDocument/2006/relationships/slide"/><Relationship Id="rId93" Target="slides/slide41.xml" Type="http://schemas.openxmlformats.org/officeDocument/2006/relationships/slide"/><Relationship Id="rId94" Target="slides/slide42.xml" Type="http://schemas.openxmlformats.org/officeDocument/2006/relationships/slide"/><Relationship Id="rId95" Target="slides/slide43.xml" Type="http://schemas.openxmlformats.org/officeDocument/2006/relationships/slide"/><Relationship Id="rId96" Target="slides/slide44.xml" Type="http://schemas.openxmlformats.org/officeDocument/2006/relationships/slide"/><Relationship Id="rId97" Target="slides/slide45.xml" Type="http://schemas.openxmlformats.org/officeDocument/2006/relationships/slide"/><Relationship Id="rId98" Target="slides/slide46.xml" Type="http://schemas.openxmlformats.org/officeDocument/2006/relationships/slide"/><Relationship Id="rId99" Target="slides/slide47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jpe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9700" y="2209488"/>
            <a:ext cx="9258300" cy="8077512"/>
          </a:xfrm>
          <a:custGeom>
            <a:avLst/>
            <a:gdLst/>
            <a:ahLst/>
            <a:cxnLst/>
            <a:rect r="r" b="b" t="t" l="l"/>
            <a:pathLst>
              <a:path h="8077512" w="9258300">
                <a:moveTo>
                  <a:pt x="0" y="0"/>
                </a:moveTo>
                <a:lnTo>
                  <a:pt x="9258300" y="0"/>
                </a:lnTo>
                <a:lnTo>
                  <a:pt x="9258300" y="8077512"/>
                </a:lnTo>
                <a:lnTo>
                  <a:pt x="0" y="8077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46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3949" y="8093212"/>
            <a:ext cx="929503" cy="929503"/>
          </a:xfrm>
          <a:custGeom>
            <a:avLst/>
            <a:gdLst/>
            <a:ahLst/>
            <a:cxnLst/>
            <a:rect r="r" b="b" t="t" l="l"/>
            <a:pathLst>
              <a:path h="929503" w="929503">
                <a:moveTo>
                  <a:pt x="0" y="0"/>
                </a:moveTo>
                <a:lnTo>
                  <a:pt x="929502" y="0"/>
                </a:lnTo>
                <a:lnTo>
                  <a:pt x="929502" y="929503"/>
                </a:lnTo>
                <a:lnTo>
                  <a:pt x="0" y="92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70438" y="566485"/>
            <a:ext cx="2428589" cy="924431"/>
          </a:xfrm>
          <a:custGeom>
            <a:avLst/>
            <a:gdLst/>
            <a:ahLst/>
            <a:cxnLst/>
            <a:rect r="r" b="b" t="t" l="l"/>
            <a:pathLst>
              <a:path h="924431" w="2428589">
                <a:moveTo>
                  <a:pt x="0" y="0"/>
                </a:moveTo>
                <a:lnTo>
                  <a:pt x="2428589" y="0"/>
                </a:lnTo>
                <a:lnTo>
                  <a:pt x="2428589" y="924430"/>
                </a:lnTo>
                <a:lnTo>
                  <a:pt x="0" y="924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220" y="566485"/>
            <a:ext cx="4424175" cy="879122"/>
          </a:xfrm>
          <a:custGeom>
            <a:avLst/>
            <a:gdLst/>
            <a:ahLst/>
            <a:cxnLst/>
            <a:rect r="r" b="b" t="t" l="l"/>
            <a:pathLst>
              <a:path h="879122" w="4424175">
                <a:moveTo>
                  <a:pt x="0" y="0"/>
                </a:moveTo>
                <a:lnTo>
                  <a:pt x="4424174" y="0"/>
                </a:lnTo>
                <a:lnTo>
                  <a:pt x="4424174" y="879122"/>
                </a:lnTo>
                <a:lnTo>
                  <a:pt x="0" y="879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220" y="3292827"/>
            <a:ext cx="10742063" cy="36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2"/>
              </a:lnSpc>
            </a:pPr>
            <a:r>
              <a:rPr lang="en-US" sz="5555" spc="155">
                <a:solidFill>
                  <a:srgbClr val="3C1053"/>
                </a:solidFill>
                <a:latin typeface="Open Sauce Bold"/>
              </a:rPr>
              <a:t>PRESENTATION  DU PROJET</a:t>
            </a:r>
          </a:p>
          <a:p>
            <a:pPr algn="ctr">
              <a:lnSpc>
                <a:spcPts val="7222"/>
              </a:lnSpc>
            </a:pPr>
            <a:r>
              <a:rPr lang="en-US" sz="5555" spc="155">
                <a:solidFill>
                  <a:srgbClr val="3C1053"/>
                </a:solidFill>
                <a:latin typeface="Open Sauce Bold"/>
              </a:rPr>
              <a:t>ANALYSE DES OPPORTUNITÉS D'EMPLOI</a:t>
            </a:r>
          </a:p>
          <a:p>
            <a:pPr>
              <a:lnSpc>
                <a:spcPts val="722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13791" y="8392477"/>
            <a:ext cx="4970887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C1053"/>
                </a:solidFill>
                <a:latin typeface="DM Sans"/>
              </a:rPr>
              <a:t>Analyse des opportunités d'emploi</a:t>
            </a:r>
          </a:p>
          <a:p>
            <a:pPr>
              <a:lnSpc>
                <a:spcPts val="32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373064" y="8975090"/>
            <a:ext cx="2564841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3C1053"/>
                </a:solidFill>
                <a:latin typeface="DM Sans"/>
              </a:rPr>
              <a:t>Mouflla Faissal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3064" y="8678124"/>
            <a:ext cx="28973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43">
                <a:solidFill>
                  <a:srgbClr val="3C1053"/>
                </a:solidFill>
                <a:latin typeface="Open Sauce Bold"/>
              </a:rPr>
              <a:t>PRÉSENTÉ PAR :</a:t>
            </a:r>
          </a:p>
          <a:p>
            <a:pPr>
              <a:lnSpc>
                <a:spcPts val="21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270438" y="8984615"/>
            <a:ext cx="2428589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3C1053"/>
                </a:solidFill>
                <a:latin typeface="DM Sans"/>
              </a:rPr>
              <a:t>YOUCODE TEAM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270438" y="8678124"/>
            <a:ext cx="28973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43">
                <a:solidFill>
                  <a:srgbClr val="3C1053"/>
                </a:solidFill>
                <a:latin typeface="Open Sauce Bold"/>
              </a:rPr>
              <a:t>PRÉSENTÉ À M :</a:t>
            </a:r>
          </a:p>
          <a:p>
            <a:pPr>
              <a:lnSpc>
                <a:spcPts val="21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947863"/>
            <a:ext cx="18288000" cy="7310438"/>
          </a:xfrm>
          <a:custGeom>
            <a:avLst/>
            <a:gdLst/>
            <a:ahLst/>
            <a:cxnLst/>
            <a:rect r="r" b="b" t="t" l="l"/>
            <a:pathLst>
              <a:path h="7310438" w="18288000">
                <a:moveTo>
                  <a:pt x="0" y="0"/>
                </a:moveTo>
                <a:lnTo>
                  <a:pt x="18288000" y="0"/>
                </a:lnTo>
                <a:lnTo>
                  <a:pt x="18288000" y="7310437"/>
                </a:lnTo>
                <a:lnTo>
                  <a:pt x="0" y="731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58115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Salary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0211" y="0"/>
            <a:ext cx="12107577" cy="10287000"/>
          </a:xfrm>
          <a:custGeom>
            <a:avLst/>
            <a:gdLst/>
            <a:ahLst/>
            <a:cxnLst/>
            <a:rect r="r" b="b" t="t" l="l"/>
            <a:pathLst>
              <a:path h="10287000" w="12107577">
                <a:moveTo>
                  <a:pt x="0" y="0"/>
                </a:moveTo>
                <a:lnTo>
                  <a:pt x="12107578" y="0"/>
                </a:lnTo>
                <a:lnTo>
                  <a:pt x="12107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604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2849" y="1028700"/>
            <a:ext cx="11622303" cy="9258300"/>
          </a:xfrm>
          <a:custGeom>
            <a:avLst/>
            <a:gdLst/>
            <a:ahLst/>
            <a:cxnLst/>
            <a:rect r="r" b="b" t="t" l="l"/>
            <a:pathLst>
              <a:path h="9258300" w="11622303">
                <a:moveTo>
                  <a:pt x="0" y="0"/>
                </a:moveTo>
                <a:lnTo>
                  <a:pt x="11622302" y="0"/>
                </a:lnTo>
                <a:lnTo>
                  <a:pt x="1162230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17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58115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Missing values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47654"/>
            <a:ext cx="18288000" cy="5591691"/>
          </a:xfrm>
          <a:custGeom>
            <a:avLst/>
            <a:gdLst/>
            <a:ahLst/>
            <a:cxnLst/>
            <a:rect r="r" b="b" t="t" l="l"/>
            <a:pathLst>
              <a:path h="5591691" w="18288000">
                <a:moveTo>
                  <a:pt x="0" y="0"/>
                </a:moveTo>
                <a:lnTo>
                  <a:pt x="18288000" y="0"/>
                </a:lnTo>
                <a:lnTo>
                  <a:pt x="18288000" y="5591692"/>
                </a:lnTo>
                <a:lnTo>
                  <a:pt x="0" y="559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5783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Location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58115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Job Title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1501711"/>
            <a:ext cx="18288000" cy="7283578"/>
          </a:xfrm>
          <a:custGeom>
            <a:avLst/>
            <a:gdLst/>
            <a:ahLst/>
            <a:cxnLst/>
            <a:rect r="r" b="b" t="t" l="l"/>
            <a:pathLst>
              <a:path h="7283578" w="18288000">
                <a:moveTo>
                  <a:pt x="0" y="0"/>
                </a:moveTo>
                <a:lnTo>
                  <a:pt x="18288000" y="0"/>
                </a:lnTo>
                <a:lnTo>
                  <a:pt x="18288000" y="7283578"/>
                </a:lnTo>
                <a:lnTo>
                  <a:pt x="0" y="728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482593"/>
            <a:ext cx="18288000" cy="6692007"/>
          </a:xfrm>
          <a:custGeom>
            <a:avLst/>
            <a:gdLst/>
            <a:ahLst/>
            <a:cxnLst/>
            <a:rect r="r" b="b" t="t" l="l"/>
            <a:pathLst>
              <a:path h="6692007" w="18288000">
                <a:moveTo>
                  <a:pt x="0" y="0"/>
                </a:moveTo>
                <a:lnTo>
                  <a:pt x="18288000" y="0"/>
                </a:lnTo>
                <a:lnTo>
                  <a:pt x="18288000" y="6692007"/>
                </a:lnTo>
                <a:lnTo>
                  <a:pt x="0" y="6692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816176" y="347652"/>
            <a:ext cx="10960176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 Facilities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43634"/>
            <a:ext cx="18288000" cy="8098971"/>
          </a:xfrm>
          <a:custGeom>
            <a:avLst/>
            <a:gdLst/>
            <a:ahLst/>
            <a:cxnLst/>
            <a:rect r="r" b="b" t="t" l="l"/>
            <a:pathLst>
              <a:path h="8098971" w="18288000">
                <a:moveTo>
                  <a:pt x="0" y="0"/>
                </a:moveTo>
                <a:lnTo>
                  <a:pt x="18288000" y="0"/>
                </a:lnTo>
                <a:lnTo>
                  <a:pt x="18288000" y="8098971"/>
                </a:lnTo>
                <a:lnTo>
                  <a:pt x="0" y="8098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05313" y="347652"/>
            <a:ext cx="10960176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Requirment of the company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914333" y="-553310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09949" y="4606838"/>
            <a:ext cx="7986168" cy="5680162"/>
          </a:xfrm>
          <a:custGeom>
            <a:avLst/>
            <a:gdLst/>
            <a:ahLst/>
            <a:cxnLst/>
            <a:rect r="r" b="b" t="t" l="l"/>
            <a:pathLst>
              <a:path h="5680162" w="7986168">
                <a:moveTo>
                  <a:pt x="0" y="0"/>
                </a:moveTo>
                <a:lnTo>
                  <a:pt x="7986168" y="0"/>
                </a:lnTo>
                <a:lnTo>
                  <a:pt x="7986168" y="5680162"/>
                </a:lnTo>
                <a:lnTo>
                  <a:pt x="0" y="5680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69231" y="2877043"/>
            <a:ext cx="11476062" cy="325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Visualization and Analyzing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1393" y="2405778"/>
            <a:ext cx="13705214" cy="7881222"/>
          </a:xfrm>
          <a:custGeom>
            <a:avLst/>
            <a:gdLst/>
            <a:ahLst/>
            <a:cxnLst/>
            <a:rect r="r" b="b" t="t" l="l"/>
            <a:pathLst>
              <a:path h="7881222" w="13705214">
                <a:moveTo>
                  <a:pt x="0" y="0"/>
                </a:moveTo>
                <a:lnTo>
                  <a:pt x="13705214" y="0"/>
                </a:lnTo>
                <a:lnTo>
                  <a:pt x="13705214" y="7881222"/>
                </a:lnTo>
                <a:lnTo>
                  <a:pt x="0" y="7881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5419" y="334541"/>
            <a:ext cx="9198680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Les tendances clés du marché de l'emploi en IA, DS et Big Data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870" y="2389818"/>
            <a:ext cx="15918259" cy="7897182"/>
          </a:xfrm>
          <a:custGeom>
            <a:avLst/>
            <a:gdLst/>
            <a:ahLst/>
            <a:cxnLst/>
            <a:rect r="r" b="b" t="t" l="l"/>
            <a:pathLst>
              <a:path h="7897182" w="15918259">
                <a:moveTo>
                  <a:pt x="0" y="0"/>
                </a:moveTo>
                <a:lnTo>
                  <a:pt x="15918260" y="0"/>
                </a:lnTo>
                <a:lnTo>
                  <a:pt x="15918260" y="7897182"/>
                </a:lnTo>
                <a:lnTo>
                  <a:pt x="0" y="7897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1" r="0" b="-9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603" y="440231"/>
            <a:ext cx="8891777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Les compétences les plus demandées pour un Data Scientist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6112173" y="337406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0" y="10357354"/>
                </a:moveTo>
                <a:lnTo>
                  <a:pt x="12224346" y="10357354"/>
                </a:lnTo>
                <a:lnTo>
                  <a:pt x="12224346" y="0"/>
                </a:lnTo>
                <a:lnTo>
                  <a:pt x="0" y="0"/>
                </a:lnTo>
                <a:lnTo>
                  <a:pt x="0" y="103573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8592">
            <a:off x="827429" y="1781048"/>
            <a:ext cx="5018360" cy="5948487"/>
          </a:xfrm>
          <a:custGeom>
            <a:avLst/>
            <a:gdLst/>
            <a:ahLst/>
            <a:cxnLst/>
            <a:rect r="r" b="b" t="t" l="l"/>
            <a:pathLst>
              <a:path h="5948487" w="5018360">
                <a:moveTo>
                  <a:pt x="0" y="0"/>
                </a:moveTo>
                <a:lnTo>
                  <a:pt x="5018360" y="0"/>
                </a:lnTo>
                <a:lnTo>
                  <a:pt x="5018360" y="5948487"/>
                </a:lnTo>
                <a:lnTo>
                  <a:pt x="0" y="5948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574">
            <a:off x="3389608" y="5638194"/>
            <a:ext cx="2508739" cy="3406929"/>
          </a:xfrm>
          <a:custGeom>
            <a:avLst/>
            <a:gdLst/>
            <a:ahLst/>
            <a:cxnLst/>
            <a:rect r="r" b="b" t="t" l="l"/>
            <a:pathLst>
              <a:path h="3406929" w="2508739">
                <a:moveTo>
                  <a:pt x="0" y="0"/>
                </a:moveTo>
                <a:lnTo>
                  <a:pt x="2508739" y="0"/>
                </a:lnTo>
                <a:lnTo>
                  <a:pt x="2508739" y="3406929"/>
                </a:lnTo>
                <a:lnTo>
                  <a:pt x="0" y="3406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9755" y="1068423"/>
            <a:ext cx="101377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275791"/>
                </a:solidFill>
                <a:latin typeface="Atma Bold"/>
              </a:rPr>
              <a:t>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1287" y="2312455"/>
            <a:ext cx="11156713" cy="627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195" spc="215">
                <a:solidFill>
                  <a:srgbClr val="231C84"/>
                </a:solidFill>
                <a:latin typeface="Atma Light"/>
              </a:rPr>
              <a:t>I. Introduction</a:t>
            </a:r>
          </a:p>
          <a:p>
            <a:pPr>
              <a:lnSpc>
                <a:spcPts val="10074"/>
              </a:lnSpc>
            </a:pPr>
            <a:r>
              <a:rPr lang="en-US" sz="7195" spc="215">
                <a:solidFill>
                  <a:srgbClr val="231C84"/>
                </a:solidFill>
                <a:latin typeface="Atma Light"/>
              </a:rPr>
              <a:t>II. Nettoyage</a:t>
            </a:r>
          </a:p>
          <a:p>
            <a:pPr>
              <a:lnSpc>
                <a:spcPts val="10074"/>
              </a:lnSpc>
            </a:pPr>
            <a:r>
              <a:rPr lang="en-US" sz="7195" spc="215">
                <a:solidFill>
                  <a:srgbClr val="231C84"/>
                </a:solidFill>
                <a:latin typeface="Atma Light"/>
              </a:rPr>
              <a:t>III. Visualization and Analyzing </a:t>
            </a:r>
          </a:p>
          <a:p>
            <a:pPr>
              <a:lnSpc>
                <a:spcPts val="10074"/>
              </a:lnSpc>
            </a:pPr>
            <a:r>
              <a:rPr lang="en-US" sz="7195" spc="215">
                <a:solidFill>
                  <a:srgbClr val="231C84"/>
                </a:solidFill>
                <a:latin typeface="Atma Light"/>
              </a:rPr>
              <a:t>IV. Conception/SQL </a:t>
            </a:r>
          </a:p>
          <a:p>
            <a:pPr>
              <a:lnSpc>
                <a:spcPts val="10074"/>
              </a:lnSpc>
              <a:spcBef>
                <a:spcPct val="0"/>
              </a:spcBef>
            </a:pPr>
            <a:r>
              <a:rPr lang="en-US" sz="7195" spc="215">
                <a:solidFill>
                  <a:srgbClr val="231C84"/>
                </a:solidFill>
                <a:latin typeface="Atma Light"/>
              </a:rPr>
              <a:t>V.Conclusion</a:t>
            </a:r>
          </a:p>
        </p:txBody>
      </p:sp>
    </p:spTree>
  </p:cSld>
  <p:clrMapOvr>
    <a:masterClrMapping/>
  </p:clrMapOvr>
  <p:transition spd="fast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91017" y="1868805"/>
            <a:ext cx="14305967" cy="8418195"/>
          </a:xfrm>
          <a:custGeom>
            <a:avLst/>
            <a:gdLst/>
            <a:ahLst/>
            <a:cxnLst/>
            <a:rect r="r" b="b" t="t" l="l"/>
            <a:pathLst>
              <a:path h="8418195" w="14305967">
                <a:moveTo>
                  <a:pt x="0" y="0"/>
                </a:moveTo>
                <a:lnTo>
                  <a:pt x="14305966" y="0"/>
                </a:lnTo>
                <a:lnTo>
                  <a:pt x="14305966" y="8418195"/>
                </a:lnTo>
                <a:lnTo>
                  <a:pt x="0" y="841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82" r="0" b="-98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3345"/>
            <a:ext cx="9233910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 Les compétences les plus demandées pour un Data Engineer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12975"/>
            <a:ext cx="16148049" cy="8074025"/>
          </a:xfrm>
          <a:custGeom>
            <a:avLst/>
            <a:gdLst/>
            <a:ahLst/>
            <a:cxnLst/>
            <a:rect r="r" b="b" t="t" l="l"/>
            <a:pathLst>
              <a:path h="8074025" w="16148049">
                <a:moveTo>
                  <a:pt x="0" y="0"/>
                </a:moveTo>
                <a:lnTo>
                  <a:pt x="16148049" y="0"/>
                </a:lnTo>
                <a:lnTo>
                  <a:pt x="16148049" y="8074025"/>
                </a:lnTo>
                <a:lnTo>
                  <a:pt x="0" y="807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37516"/>
            <a:ext cx="1034691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Top 10 des titres d’emploi les plus courants sur le marché du travail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2677" y="2665413"/>
            <a:ext cx="12702645" cy="7621587"/>
          </a:xfrm>
          <a:custGeom>
            <a:avLst/>
            <a:gdLst/>
            <a:ahLst/>
            <a:cxnLst/>
            <a:rect r="r" b="b" t="t" l="l"/>
            <a:pathLst>
              <a:path h="7621587" w="12702645">
                <a:moveTo>
                  <a:pt x="0" y="0"/>
                </a:moveTo>
                <a:lnTo>
                  <a:pt x="12702646" y="0"/>
                </a:lnTo>
                <a:lnTo>
                  <a:pt x="12702646" y="7621587"/>
                </a:lnTo>
                <a:lnTo>
                  <a:pt x="0" y="7621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4" y="-14922"/>
            <a:ext cx="11086740" cy="26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Comparaison des salaires moyens pour Data Engineer, Data Analyst, Data Scientist, and Machine Learning Engineer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646" y="2212975"/>
            <a:ext cx="13456708" cy="8074025"/>
          </a:xfrm>
          <a:custGeom>
            <a:avLst/>
            <a:gdLst/>
            <a:ahLst/>
            <a:cxnLst/>
            <a:rect r="r" b="b" t="t" l="l"/>
            <a:pathLst>
              <a:path h="8074025" w="13456708">
                <a:moveTo>
                  <a:pt x="0" y="0"/>
                </a:moveTo>
                <a:lnTo>
                  <a:pt x="13456708" y="0"/>
                </a:lnTo>
                <a:lnTo>
                  <a:pt x="13456708" y="8074025"/>
                </a:lnTo>
                <a:lnTo>
                  <a:pt x="0" y="807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4" y="437516"/>
            <a:ext cx="1034691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Niveaux d’expérience requis pour les Data Scientists 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9240" y="2312240"/>
            <a:ext cx="15949520" cy="7974760"/>
          </a:xfrm>
          <a:custGeom>
            <a:avLst/>
            <a:gdLst/>
            <a:ahLst/>
            <a:cxnLst/>
            <a:rect r="r" b="b" t="t" l="l"/>
            <a:pathLst>
              <a:path h="7974760" w="15949520">
                <a:moveTo>
                  <a:pt x="0" y="0"/>
                </a:moveTo>
                <a:lnTo>
                  <a:pt x="15949520" y="0"/>
                </a:lnTo>
                <a:lnTo>
                  <a:pt x="15949520" y="7974760"/>
                </a:lnTo>
                <a:lnTo>
                  <a:pt x="0" y="797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4" y="437516"/>
            <a:ext cx="1034691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Types d’emplois pour Data Scientists, Data Analysts, and Data Engineers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277" y="2368635"/>
            <a:ext cx="15147268" cy="7918365"/>
          </a:xfrm>
          <a:custGeom>
            <a:avLst/>
            <a:gdLst/>
            <a:ahLst/>
            <a:cxnLst/>
            <a:rect r="r" b="b" t="t" l="l"/>
            <a:pathLst>
              <a:path h="7918365" w="15147268">
                <a:moveTo>
                  <a:pt x="0" y="0"/>
                </a:moveTo>
                <a:lnTo>
                  <a:pt x="15147268" y="0"/>
                </a:lnTo>
                <a:lnTo>
                  <a:pt x="15147268" y="7918365"/>
                </a:lnTo>
                <a:lnTo>
                  <a:pt x="0" y="7918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4" y="437516"/>
            <a:ext cx="1034691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Top 4 des pays offrant le plus d’opportunités d’emploi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597700"/>
            <a:ext cx="11476062" cy="16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Conception/SQL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400000">
            <a:off x="9449168" y="2589257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12224345" y="0"/>
                </a:moveTo>
                <a:lnTo>
                  <a:pt x="0" y="0"/>
                </a:lnTo>
                <a:lnTo>
                  <a:pt x="0" y="10357354"/>
                </a:lnTo>
                <a:lnTo>
                  <a:pt x="12224345" y="10357354"/>
                </a:lnTo>
                <a:lnTo>
                  <a:pt x="122243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5625" y="4543897"/>
            <a:ext cx="6372375" cy="5743103"/>
          </a:xfrm>
          <a:custGeom>
            <a:avLst/>
            <a:gdLst/>
            <a:ahLst/>
            <a:cxnLst/>
            <a:rect r="r" b="b" t="t" l="l"/>
            <a:pathLst>
              <a:path h="5743103" w="6372375">
                <a:moveTo>
                  <a:pt x="0" y="0"/>
                </a:moveTo>
                <a:lnTo>
                  <a:pt x="6372375" y="0"/>
                </a:lnTo>
                <a:lnTo>
                  <a:pt x="6372375" y="5743103"/>
                </a:lnTo>
                <a:lnTo>
                  <a:pt x="0" y="5743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5000" y="1294932"/>
            <a:ext cx="17417999" cy="758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5"/>
              </a:lnSpc>
            </a:pPr>
            <a:r>
              <a:rPr lang="en-US" sz="6167">
                <a:solidFill>
                  <a:srgbClr val="275791"/>
                </a:solidFill>
                <a:latin typeface="Canva Sans Bold"/>
              </a:rPr>
              <a:t>Avant d'importer les données dans la base de données SQL Server, la première étape consiste à concevoir la modélisation de la base de données. Cela comprend la création de classes, leurs attributs et les relations entre elles. Voici la modélisation conceptuelle de la base de données :</a:t>
            </a:r>
          </a:p>
        </p:txBody>
      </p:sp>
    </p:spTree>
  </p:cSld>
  <p:clrMapOvr>
    <a:masterClrMapping/>
  </p:clrMapOvr>
  <p:transition spd="fast">
    <p:circl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5498" y="0"/>
            <a:ext cx="14617004" cy="10287000"/>
          </a:xfrm>
          <a:custGeom>
            <a:avLst/>
            <a:gdLst/>
            <a:ahLst/>
            <a:cxnLst/>
            <a:rect r="r" b="b" t="t" l="l"/>
            <a:pathLst>
              <a:path h="10287000" w="14617004">
                <a:moveTo>
                  <a:pt x="0" y="0"/>
                </a:moveTo>
                <a:lnTo>
                  <a:pt x="14617004" y="0"/>
                </a:lnTo>
                <a:lnTo>
                  <a:pt x="14617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9" r="0" b="-3069"/>
            </a:stretch>
          </a:blipFill>
        </p:spPr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391405" cy="10287000"/>
          </a:xfrm>
          <a:custGeom>
            <a:avLst/>
            <a:gdLst/>
            <a:ahLst/>
            <a:cxnLst/>
            <a:rect r="r" b="b" t="t" l="l"/>
            <a:pathLst>
              <a:path h="10287000" w="18391405">
                <a:moveTo>
                  <a:pt x="0" y="0"/>
                </a:moveTo>
                <a:lnTo>
                  <a:pt x="18391405" y="0"/>
                </a:lnTo>
                <a:lnTo>
                  <a:pt x="183914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983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914333" y="-553310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15501" y="1250286"/>
            <a:ext cx="4849900" cy="4814628"/>
          </a:xfrm>
          <a:custGeom>
            <a:avLst/>
            <a:gdLst/>
            <a:ahLst/>
            <a:cxnLst/>
            <a:rect r="r" b="b" t="t" l="l"/>
            <a:pathLst>
              <a:path h="4814628" w="4849900">
                <a:moveTo>
                  <a:pt x="0" y="0"/>
                </a:moveTo>
                <a:lnTo>
                  <a:pt x="4849900" y="0"/>
                </a:lnTo>
                <a:lnTo>
                  <a:pt x="4849900" y="4814628"/>
                </a:lnTo>
                <a:lnTo>
                  <a:pt x="0" y="4814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9097" y="4378292"/>
            <a:ext cx="11476062" cy="164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Introduction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72929"/>
          </a:xfrm>
          <a:custGeom>
            <a:avLst/>
            <a:gdLst/>
            <a:ahLst/>
            <a:cxnLst/>
            <a:rect r="r" b="b" t="t" l="l"/>
            <a:pathLst>
              <a:path h="10272929" w="18288000">
                <a:moveTo>
                  <a:pt x="0" y="0"/>
                </a:moveTo>
                <a:lnTo>
                  <a:pt x="18288000" y="0"/>
                </a:lnTo>
                <a:lnTo>
                  <a:pt x="18288000" y="10272929"/>
                </a:lnTo>
                <a:lnTo>
                  <a:pt x="0" y="10272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476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786987"/>
            <a:ext cx="18288000" cy="4713026"/>
          </a:xfrm>
          <a:custGeom>
            <a:avLst/>
            <a:gdLst/>
            <a:ahLst/>
            <a:cxnLst/>
            <a:rect r="r" b="b" t="t" l="l"/>
            <a:pathLst>
              <a:path h="4713026" w="18288000">
                <a:moveTo>
                  <a:pt x="0" y="0"/>
                </a:moveTo>
                <a:lnTo>
                  <a:pt x="18288000" y="0"/>
                </a:lnTo>
                <a:lnTo>
                  <a:pt x="18288000" y="4713026"/>
                </a:lnTo>
                <a:lnTo>
                  <a:pt x="0" y="4713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97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5895" y="1028700"/>
            <a:ext cx="5218771" cy="5143500"/>
          </a:xfrm>
          <a:custGeom>
            <a:avLst/>
            <a:gdLst/>
            <a:ahLst/>
            <a:cxnLst/>
            <a:rect r="r" b="b" t="t" l="l"/>
            <a:pathLst>
              <a:path h="5143500" w="5218771">
                <a:moveTo>
                  <a:pt x="0" y="0"/>
                </a:moveTo>
                <a:lnTo>
                  <a:pt x="5218770" y="0"/>
                </a:lnTo>
                <a:lnTo>
                  <a:pt x="521877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84647" y="1028700"/>
            <a:ext cx="6223673" cy="5093437"/>
          </a:xfrm>
          <a:custGeom>
            <a:avLst/>
            <a:gdLst/>
            <a:ahLst/>
            <a:cxnLst/>
            <a:rect r="r" b="b" t="t" l="l"/>
            <a:pathLst>
              <a:path h="5093437" w="6223673">
                <a:moveTo>
                  <a:pt x="0" y="0"/>
                </a:moveTo>
                <a:lnTo>
                  <a:pt x="6223673" y="0"/>
                </a:lnTo>
                <a:lnTo>
                  <a:pt x="6223673" y="5093437"/>
                </a:lnTo>
                <a:lnTo>
                  <a:pt x="0" y="5093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22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7906" y="4588642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62509"/>
          </a:xfrm>
          <a:custGeom>
            <a:avLst/>
            <a:gdLst/>
            <a:ahLst/>
            <a:cxnLst/>
            <a:rect r="r" b="b" t="t" l="l"/>
            <a:pathLst>
              <a:path h="10262509" w="18288000">
                <a:moveTo>
                  <a:pt x="0" y="0"/>
                </a:moveTo>
                <a:lnTo>
                  <a:pt x="18288000" y="0"/>
                </a:lnTo>
                <a:lnTo>
                  <a:pt x="18288000" y="10262509"/>
                </a:lnTo>
                <a:lnTo>
                  <a:pt x="0" y="10262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45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9182" y="0"/>
            <a:ext cx="11889635" cy="10287000"/>
          </a:xfrm>
          <a:custGeom>
            <a:avLst/>
            <a:gdLst/>
            <a:ahLst/>
            <a:cxnLst/>
            <a:rect r="r" b="b" t="t" l="l"/>
            <a:pathLst>
              <a:path h="10287000" w="11889635">
                <a:moveTo>
                  <a:pt x="0" y="0"/>
                </a:moveTo>
                <a:lnTo>
                  <a:pt x="11889636" y="0"/>
                </a:lnTo>
                <a:lnTo>
                  <a:pt x="118896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8648" y="0"/>
            <a:ext cx="12910705" cy="10287000"/>
          </a:xfrm>
          <a:custGeom>
            <a:avLst/>
            <a:gdLst/>
            <a:ahLst/>
            <a:cxnLst/>
            <a:rect r="r" b="b" t="t" l="l"/>
            <a:pathLst>
              <a:path h="10287000" w="12910705">
                <a:moveTo>
                  <a:pt x="0" y="0"/>
                </a:moveTo>
                <a:lnTo>
                  <a:pt x="12910704" y="0"/>
                </a:lnTo>
                <a:lnTo>
                  <a:pt x="129107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71055" y="4310558"/>
            <a:ext cx="8745889" cy="1665884"/>
          </a:xfrm>
          <a:custGeom>
            <a:avLst/>
            <a:gdLst/>
            <a:ahLst/>
            <a:cxnLst/>
            <a:rect r="r" b="b" t="t" l="l"/>
            <a:pathLst>
              <a:path h="1665884" w="8745889">
                <a:moveTo>
                  <a:pt x="0" y="0"/>
                </a:moveTo>
                <a:lnTo>
                  <a:pt x="8745890" y="0"/>
                </a:lnTo>
                <a:lnTo>
                  <a:pt x="8745890" y="1665884"/>
                </a:lnTo>
                <a:lnTo>
                  <a:pt x="0" y="166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41" y="0"/>
            <a:ext cx="17954917" cy="10287000"/>
          </a:xfrm>
          <a:custGeom>
            <a:avLst/>
            <a:gdLst/>
            <a:ahLst/>
            <a:cxnLst/>
            <a:rect r="r" b="b" t="t" l="l"/>
            <a:pathLst>
              <a:path h="10287000" w="17954917">
                <a:moveTo>
                  <a:pt x="0" y="0"/>
                </a:moveTo>
                <a:lnTo>
                  <a:pt x="17954918" y="0"/>
                </a:lnTo>
                <a:lnTo>
                  <a:pt x="179549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384059" cy="10287000"/>
          </a:xfrm>
          <a:custGeom>
            <a:avLst/>
            <a:gdLst/>
            <a:ahLst/>
            <a:cxnLst/>
            <a:rect r="r" b="b" t="t" l="l"/>
            <a:pathLst>
              <a:path h="10287000" w="18384059">
                <a:moveTo>
                  <a:pt x="0" y="0"/>
                </a:moveTo>
                <a:lnTo>
                  <a:pt x="18384059" y="0"/>
                </a:lnTo>
                <a:lnTo>
                  <a:pt x="183840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23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3621"/>
            <a:ext cx="18288000" cy="8699757"/>
          </a:xfrm>
          <a:custGeom>
            <a:avLst/>
            <a:gdLst/>
            <a:ahLst/>
            <a:cxnLst/>
            <a:rect r="r" b="b" t="t" l="l"/>
            <a:pathLst>
              <a:path h="8699757" w="18288000">
                <a:moveTo>
                  <a:pt x="0" y="0"/>
                </a:moveTo>
                <a:lnTo>
                  <a:pt x="18288000" y="0"/>
                </a:lnTo>
                <a:lnTo>
                  <a:pt x="18288000" y="8699758"/>
                </a:lnTo>
                <a:lnTo>
                  <a:pt x="0" y="8699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19650"/>
            <a:ext cx="18288000" cy="7847701"/>
          </a:xfrm>
          <a:custGeom>
            <a:avLst/>
            <a:gdLst/>
            <a:ahLst/>
            <a:cxnLst/>
            <a:rect r="r" b="b" t="t" l="l"/>
            <a:pathLst>
              <a:path h="7847701" w="18288000">
                <a:moveTo>
                  <a:pt x="0" y="0"/>
                </a:moveTo>
                <a:lnTo>
                  <a:pt x="18288000" y="0"/>
                </a:lnTo>
                <a:lnTo>
                  <a:pt x="18288000" y="7847700"/>
                </a:lnTo>
                <a:lnTo>
                  <a:pt x="0" y="784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8" t="0" r="-1798" b="-1346"/>
            </a:stretch>
          </a:blipFill>
        </p:spPr>
      </p:sp>
    </p:spTree>
  </p:cSld>
  <p:clrMapOvr>
    <a:masterClrMapping/>
  </p:clrMapOvr>
  <p:transition spd="fast">
    <p:circl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75" y="0"/>
            <a:ext cx="18288000" cy="10330149"/>
          </a:xfrm>
          <a:custGeom>
            <a:avLst/>
            <a:gdLst/>
            <a:ahLst/>
            <a:cxnLst/>
            <a:rect r="r" b="b" t="t" l="l"/>
            <a:pathLst>
              <a:path h="10330149" w="18288000">
                <a:moveTo>
                  <a:pt x="0" y="0"/>
                </a:moveTo>
                <a:lnTo>
                  <a:pt x="18288000" y="0"/>
                </a:lnTo>
                <a:lnTo>
                  <a:pt x="18288000" y="10330149"/>
                </a:lnTo>
                <a:lnTo>
                  <a:pt x="0" y="10330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805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251" y="0"/>
            <a:ext cx="15031498" cy="10287000"/>
          </a:xfrm>
          <a:custGeom>
            <a:avLst/>
            <a:gdLst/>
            <a:ahLst/>
            <a:cxnLst/>
            <a:rect r="r" b="b" t="t" l="l"/>
            <a:pathLst>
              <a:path h="10287000" w="15031498">
                <a:moveTo>
                  <a:pt x="0" y="0"/>
                </a:moveTo>
                <a:lnTo>
                  <a:pt x="15031498" y="0"/>
                </a:lnTo>
                <a:lnTo>
                  <a:pt x="150314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54988"/>
            <a:ext cx="18288000" cy="7577024"/>
          </a:xfrm>
          <a:custGeom>
            <a:avLst/>
            <a:gdLst/>
            <a:ahLst/>
            <a:cxnLst/>
            <a:rect r="r" b="b" t="t" l="l"/>
            <a:pathLst>
              <a:path h="7577024" w="18288000">
                <a:moveTo>
                  <a:pt x="0" y="0"/>
                </a:moveTo>
                <a:lnTo>
                  <a:pt x="18288000" y="0"/>
                </a:lnTo>
                <a:lnTo>
                  <a:pt x="18288000" y="7577024"/>
                </a:lnTo>
                <a:lnTo>
                  <a:pt x="0" y="75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16367"/>
            <a:ext cx="15911467" cy="8870633"/>
          </a:xfrm>
          <a:custGeom>
            <a:avLst/>
            <a:gdLst/>
            <a:ahLst/>
            <a:cxnLst/>
            <a:rect r="r" b="b" t="t" l="l"/>
            <a:pathLst>
              <a:path h="8870633" w="15911467">
                <a:moveTo>
                  <a:pt x="0" y="0"/>
                </a:moveTo>
                <a:lnTo>
                  <a:pt x="15911467" y="0"/>
                </a:lnTo>
                <a:lnTo>
                  <a:pt x="15911467" y="8870633"/>
                </a:lnTo>
                <a:lnTo>
                  <a:pt x="0" y="887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72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5783"/>
            <a:ext cx="1034691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Salaire moyen par niveau d'expérience</a:t>
            </a:r>
          </a:p>
        </p:txBody>
      </p:sp>
    </p:spTree>
  </p:cSld>
  <p:clrMapOvr>
    <a:masterClrMapping/>
  </p:clrMapOvr>
  <p:transition spd="fast">
    <p:wipe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995" y="1898135"/>
            <a:ext cx="16688009" cy="8388865"/>
          </a:xfrm>
          <a:custGeom>
            <a:avLst/>
            <a:gdLst/>
            <a:ahLst/>
            <a:cxnLst/>
            <a:rect r="r" b="b" t="t" l="l"/>
            <a:pathLst>
              <a:path h="8388865" w="16688009">
                <a:moveTo>
                  <a:pt x="0" y="0"/>
                </a:moveTo>
                <a:lnTo>
                  <a:pt x="16688010" y="0"/>
                </a:lnTo>
                <a:lnTo>
                  <a:pt x="16688010" y="8388865"/>
                </a:lnTo>
                <a:lnTo>
                  <a:pt x="0" y="8388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4" y="545783"/>
            <a:ext cx="10725986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Nombre d'emplois par catégorie de poste</a:t>
            </a:r>
          </a:p>
        </p:txBody>
      </p:sp>
    </p:spTree>
  </p:cSld>
  <p:clrMapOvr>
    <a:masterClrMapping/>
  </p:clrMapOvr>
  <p:transition spd="fast">
    <p:wipe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302" y="2212975"/>
            <a:ext cx="16401395" cy="8074025"/>
          </a:xfrm>
          <a:custGeom>
            <a:avLst/>
            <a:gdLst/>
            <a:ahLst/>
            <a:cxnLst/>
            <a:rect r="r" b="b" t="t" l="l"/>
            <a:pathLst>
              <a:path h="8074025" w="16401395">
                <a:moveTo>
                  <a:pt x="0" y="0"/>
                </a:moveTo>
                <a:lnTo>
                  <a:pt x="16401396" y="0"/>
                </a:lnTo>
                <a:lnTo>
                  <a:pt x="16401396" y="8074025"/>
                </a:lnTo>
                <a:lnTo>
                  <a:pt x="0" y="807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4" y="437516"/>
            <a:ext cx="10725986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Emplois ayant des exigences spécifiques (par exemple : 'Data quality')</a:t>
            </a:r>
          </a:p>
        </p:txBody>
      </p:sp>
    </p:spTree>
  </p:cSld>
  <p:clrMapOvr>
    <a:masterClrMapping/>
  </p:clrMapOvr>
  <p:transition spd="fast">
    <p:wipe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411947" y="5400484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8296" y="6172200"/>
            <a:ext cx="4172167" cy="4114800"/>
          </a:xfrm>
          <a:custGeom>
            <a:avLst/>
            <a:gdLst/>
            <a:ahLst/>
            <a:cxnLst/>
            <a:rect r="r" b="b" t="t" l="l"/>
            <a:pathLst>
              <a:path h="4114800" w="4172167">
                <a:moveTo>
                  <a:pt x="0" y="0"/>
                </a:moveTo>
                <a:lnTo>
                  <a:pt x="4172167" y="0"/>
                </a:lnTo>
                <a:lnTo>
                  <a:pt x="417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049231"/>
            <a:ext cx="11476062" cy="16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Conclusion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1933" y="8815840"/>
            <a:ext cx="681596" cy="442460"/>
          </a:xfrm>
          <a:custGeom>
            <a:avLst/>
            <a:gdLst/>
            <a:ahLst/>
            <a:cxnLst/>
            <a:rect r="r" b="b" t="t" l="l"/>
            <a:pathLst>
              <a:path h="442460" w="681596">
                <a:moveTo>
                  <a:pt x="0" y="0"/>
                </a:moveTo>
                <a:lnTo>
                  <a:pt x="681596" y="0"/>
                </a:lnTo>
                <a:lnTo>
                  <a:pt x="681596" y="442460"/>
                </a:lnTo>
                <a:lnTo>
                  <a:pt x="0" y="44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54533" y="8815840"/>
            <a:ext cx="575303" cy="442460"/>
          </a:xfrm>
          <a:custGeom>
            <a:avLst/>
            <a:gdLst/>
            <a:ahLst/>
            <a:cxnLst/>
            <a:rect r="r" b="b" t="t" l="l"/>
            <a:pathLst>
              <a:path h="442460" w="575303">
                <a:moveTo>
                  <a:pt x="0" y="0"/>
                </a:moveTo>
                <a:lnTo>
                  <a:pt x="575303" y="0"/>
                </a:lnTo>
                <a:lnTo>
                  <a:pt x="575303" y="442460"/>
                </a:lnTo>
                <a:lnTo>
                  <a:pt x="0" y="442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614830">
            <a:off x="14495939" y="2933142"/>
            <a:ext cx="188585" cy="11661301"/>
            <a:chOff x="0" y="0"/>
            <a:chExt cx="49669" cy="3071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69" cy="3071289"/>
            </a:xfrm>
            <a:custGeom>
              <a:avLst/>
              <a:gdLst/>
              <a:ahLst/>
              <a:cxnLst/>
              <a:rect r="r" b="b" t="t" l="l"/>
              <a:pathLst>
                <a:path h="3071289" w="49669">
                  <a:moveTo>
                    <a:pt x="0" y="0"/>
                  </a:moveTo>
                  <a:lnTo>
                    <a:pt x="49669" y="0"/>
                  </a:lnTo>
                  <a:lnTo>
                    <a:pt x="49669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94427" y="8793969"/>
            <a:ext cx="464331" cy="464331"/>
          </a:xfrm>
          <a:custGeom>
            <a:avLst/>
            <a:gdLst/>
            <a:ahLst/>
            <a:cxnLst/>
            <a:rect r="r" b="b" t="t" l="l"/>
            <a:pathLst>
              <a:path h="464331" w="464331">
                <a:moveTo>
                  <a:pt x="0" y="0"/>
                </a:moveTo>
                <a:lnTo>
                  <a:pt x="464331" y="0"/>
                </a:lnTo>
                <a:lnTo>
                  <a:pt x="464331" y="464331"/>
                </a:lnTo>
                <a:lnTo>
                  <a:pt x="0" y="464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438808"/>
            <a:ext cx="7619567" cy="67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3"/>
              </a:lnSpc>
              <a:spcBef>
                <a:spcPct val="0"/>
              </a:spcBef>
            </a:pPr>
            <a:r>
              <a:rPr lang="en-US" sz="3759" spc="563">
                <a:solidFill>
                  <a:srgbClr val="000000"/>
                </a:solidFill>
                <a:latin typeface="Poppins Medium"/>
              </a:rPr>
              <a:t>pour votre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8628" y="3549917"/>
            <a:ext cx="8973804" cy="185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79"/>
              </a:lnSpc>
            </a:pPr>
            <a:r>
              <a:rPr lang="en-US" sz="12163">
                <a:solidFill>
                  <a:srgbClr val="060644"/>
                </a:solidFill>
                <a:latin typeface="Poppins Bold"/>
              </a:rPr>
              <a:t>Merci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1627" y="8819583"/>
            <a:ext cx="2498605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(212) 07 72 10 47 62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02395" y="8819583"/>
            <a:ext cx="3692032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faysalfayfa@gmail.com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73058" y="8819583"/>
            <a:ext cx="291882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Faissal Mouflla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270438" y="566485"/>
            <a:ext cx="2428589" cy="924431"/>
          </a:xfrm>
          <a:custGeom>
            <a:avLst/>
            <a:gdLst/>
            <a:ahLst/>
            <a:cxnLst/>
            <a:rect r="r" b="b" t="t" l="l"/>
            <a:pathLst>
              <a:path h="924431" w="2428589">
                <a:moveTo>
                  <a:pt x="0" y="0"/>
                </a:moveTo>
                <a:lnTo>
                  <a:pt x="2428589" y="0"/>
                </a:lnTo>
                <a:lnTo>
                  <a:pt x="2428589" y="924430"/>
                </a:lnTo>
                <a:lnTo>
                  <a:pt x="0" y="92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2220" y="566485"/>
            <a:ext cx="4424175" cy="879122"/>
          </a:xfrm>
          <a:custGeom>
            <a:avLst/>
            <a:gdLst/>
            <a:ahLst/>
            <a:cxnLst/>
            <a:rect r="r" b="b" t="t" l="l"/>
            <a:pathLst>
              <a:path h="879122" w="4424175">
                <a:moveTo>
                  <a:pt x="0" y="0"/>
                </a:moveTo>
                <a:lnTo>
                  <a:pt x="4424174" y="0"/>
                </a:lnTo>
                <a:lnTo>
                  <a:pt x="4424174" y="879122"/>
                </a:lnTo>
                <a:lnTo>
                  <a:pt x="0" y="8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1" y="792592"/>
            <a:ext cx="18277129" cy="8701815"/>
          </a:xfrm>
          <a:custGeom>
            <a:avLst/>
            <a:gdLst/>
            <a:ahLst/>
            <a:cxnLst/>
            <a:rect r="r" b="b" t="t" l="l"/>
            <a:pathLst>
              <a:path h="8701815" w="18277129">
                <a:moveTo>
                  <a:pt x="0" y="0"/>
                </a:moveTo>
                <a:lnTo>
                  <a:pt x="18277129" y="0"/>
                </a:lnTo>
                <a:lnTo>
                  <a:pt x="18277129" y="8701816"/>
                </a:lnTo>
                <a:lnTo>
                  <a:pt x="0" y="870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084815" y="1130811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3679" y="1260596"/>
            <a:ext cx="5513724" cy="7765808"/>
          </a:xfrm>
          <a:custGeom>
            <a:avLst/>
            <a:gdLst/>
            <a:ahLst/>
            <a:cxnLst/>
            <a:rect r="r" b="b" t="t" l="l"/>
            <a:pathLst>
              <a:path h="7765808" w="5513724">
                <a:moveTo>
                  <a:pt x="0" y="0"/>
                </a:moveTo>
                <a:lnTo>
                  <a:pt x="5513724" y="0"/>
                </a:lnTo>
                <a:lnTo>
                  <a:pt x="5513724" y="7765808"/>
                </a:lnTo>
                <a:lnTo>
                  <a:pt x="0" y="7765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5279" y="4275142"/>
            <a:ext cx="12158907" cy="1746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51"/>
              </a:lnSpc>
            </a:pPr>
            <a:r>
              <a:rPr lang="en-US" sz="12228">
                <a:solidFill>
                  <a:srgbClr val="275791"/>
                </a:solidFill>
                <a:latin typeface="Atma Bold"/>
              </a:rPr>
              <a:t>Nettoyage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31265"/>
            <a:ext cx="18288000" cy="8824470"/>
          </a:xfrm>
          <a:custGeom>
            <a:avLst/>
            <a:gdLst/>
            <a:ahLst/>
            <a:cxnLst/>
            <a:rect r="r" b="b" t="t" l="l"/>
            <a:pathLst>
              <a:path h="8824470" w="18288000">
                <a:moveTo>
                  <a:pt x="0" y="0"/>
                </a:moveTo>
                <a:lnTo>
                  <a:pt x="18288000" y="0"/>
                </a:lnTo>
                <a:lnTo>
                  <a:pt x="18288000" y="8824470"/>
                </a:lnTo>
                <a:lnTo>
                  <a:pt x="0" y="8824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168" y="1416367"/>
            <a:ext cx="15649663" cy="8870633"/>
          </a:xfrm>
          <a:custGeom>
            <a:avLst/>
            <a:gdLst/>
            <a:ahLst/>
            <a:cxnLst/>
            <a:rect r="r" b="b" t="t" l="l"/>
            <a:pathLst>
              <a:path h="8870633" w="15649663">
                <a:moveTo>
                  <a:pt x="0" y="0"/>
                </a:moveTo>
                <a:lnTo>
                  <a:pt x="15649664" y="0"/>
                </a:lnTo>
                <a:lnTo>
                  <a:pt x="15649664" y="8870633"/>
                </a:lnTo>
                <a:lnTo>
                  <a:pt x="0" y="887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58115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Columns conversion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3" r="0" b="-9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460" y="1266389"/>
            <a:ext cx="17045080" cy="9020611"/>
          </a:xfrm>
          <a:custGeom>
            <a:avLst/>
            <a:gdLst/>
            <a:ahLst/>
            <a:cxnLst/>
            <a:rect r="r" b="b" t="t" l="l"/>
            <a:pathLst>
              <a:path h="9020611" w="17045080">
                <a:moveTo>
                  <a:pt x="0" y="0"/>
                </a:moveTo>
                <a:lnTo>
                  <a:pt x="17045080" y="0"/>
                </a:lnTo>
                <a:lnTo>
                  <a:pt x="17045080" y="9020611"/>
                </a:lnTo>
                <a:lnTo>
                  <a:pt x="0" y="902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58115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"/>
              </a:rPr>
              <a:t>Duplicate values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DAFqIGuTjDw</dc:identifier>
  <dcterms:modified xsi:type="dcterms:W3CDTF">2011-08-01T06:04:30Z</dcterms:modified>
  <cp:revision>1</cp:revision>
  <dc:title>Job Market</dc:title>
</cp:coreProperties>
</file>